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275" r:id="rId3"/>
    <p:sldId id="276" r:id="rId4"/>
    <p:sldId id="27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5pPr>
    <a:lvl6pPr marL="22860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6pPr>
    <a:lvl7pPr marL="27432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7pPr>
    <a:lvl8pPr marL="32004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8pPr>
    <a:lvl9pPr marL="36576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75EEC-C288-4DF5-8093-8E3FC80756D4}" type="datetimeFigureOut">
              <a:rPr lang="en-US" smtClean="0"/>
              <a:t>2/13/2016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DAE31-0E6F-42D1-A137-B91A8B15AA25}" type="slidenum">
              <a:rPr lang="en-US" smtClean="0"/>
              <a:t>‹#›</a:t>
            </a:fld>
            <a:endParaRPr lang="en-US"/>
          </a:p>
        </p:txBody>
      </p:sp>
    </p:spTree>
    <p:extLst>
      <p:ext uri="{BB962C8B-B14F-4D97-AF65-F5344CB8AC3E}">
        <p14:creationId xmlns:p14="http://schemas.microsoft.com/office/powerpoint/2010/main" val="97576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370373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336072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418880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319834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9995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3719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406356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403490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36</a:t>
            </a:fld>
            <a:endParaRPr lang="en-US"/>
          </a:p>
        </p:txBody>
      </p:sp>
    </p:spTree>
    <p:extLst>
      <p:ext uri="{BB962C8B-B14F-4D97-AF65-F5344CB8AC3E}">
        <p14:creationId xmlns:p14="http://schemas.microsoft.com/office/powerpoint/2010/main" val="345488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37</a:t>
            </a:fld>
            <a:endParaRPr lang="en-US"/>
          </a:p>
        </p:txBody>
      </p:sp>
    </p:spTree>
    <p:extLst>
      <p:ext uri="{BB962C8B-B14F-4D97-AF65-F5344CB8AC3E}">
        <p14:creationId xmlns:p14="http://schemas.microsoft.com/office/powerpoint/2010/main" val="312730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173009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94952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365037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39728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194795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139635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162274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149697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18302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8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6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5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39455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24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57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7453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37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2369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7881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fontAlgn="base">
        <a:spcBef>
          <a:spcPct val="0"/>
        </a:spcBef>
        <a:spcAft>
          <a:spcPct val="0"/>
        </a:spcAft>
        <a:defRPr sz="2800" b="1" kern="1200">
          <a:solidFill>
            <a:schemeClr val="bg1"/>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dirty="0" smtClean="0">
                <a:effectLst/>
              </a:rPr>
              <a:t>THE LIFE OF CHRIST</a:t>
            </a:r>
            <a:br>
              <a:rPr lang="en-US" altLang="en-US" dirty="0" smtClean="0">
                <a:effectLst/>
              </a:rPr>
            </a:br>
            <a:endParaRPr lang="en-US" altLang="en-US" dirty="0" smtClean="0">
              <a:effectLst/>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0" y="0"/>
            <a:ext cx="914400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1 Corinthians 11:27 Therefore whoever eats this bread or drinks </a:t>
            </a:r>
            <a:r>
              <a:rPr lang="en-US" altLang="en-US" i="1">
                <a:effectLst/>
              </a:rPr>
              <a:t>this </a:t>
            </a:r>
            <a:r>
              <a:rPr lang="en-US" altLang="en-US">
                <a:effectLst/>
              </a:rPr>
              <a:t>cup of the Lord in an unworthy manner will be guilty of the body and blood of the Lord.</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0" y="0"/>
            <a:ext cx="9144000" cy="2227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1 Corinthians 11:29 For he who eats and drinks in an unworthy manner eats and drinks judgment to himself, not discerning the Lord's body.  30 For this reason many </a:t>
            </a:r>
            <a:r>
              <a:rPr lang="en-US" altLang="en-US" i="1">
                <a:effectLst/>
              </a:rPr>
              <a:t>are </a:t>
            </a:r>
            <a:r>
              <a:rPr lang="en-US" altLang="en-US">
                <a:effectLst/>
              </a:rPr>
              <a:t>weak and sick among you, and many sleep.</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0" y="0"/>
            <a:ext cx="9144000" cy="3508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Matthew 26:26 And as they were eating, Jesus took bread, blessed and broke </a:t>
            </a:r>
            <a:r>
              <a:rPr lang="en-US" altLang="en-US" i="1">
                <a:effectLst/>
              </a:rPr>
              <a:t>it, </a:t>
            </a:r>
            <a:r>
              <a:rPr lang="en-US" altLang="en-US">
                <a:effectLst/>
              </a:rPr>
              <a:t>and gave </a:t>
            </a:r>
            <a:r>
              <a:rPr lang="en-US" altLang="en-US" i="1">
                <a:effectLst/>
              </a:rPr>
              <a:t>it </a:t>
            </a:r>
            <a:r>
              <a:rPr lang="en-US" altLang="en-US">
                <a:effectLst/>
              </a:rPr>
              <a:t>to the disciples and said, "Take, eat; this is My body."  27 Then He took the cup, and gave thanks, and gave </a:t>
            </a:r>
            <a:r>
              <a:rPr lang="en-US" altLang="en-US" i="1">
                <a:effectLst/>
              </a:rPr>
              <a:t>it </a:t>
            </a:r>
            <a:r>
              <a:rPr lang="en-US" altLang="en-US">
                <a:effectLst/>
              </a:rPr>
              <a:t>to them, saying, "Drink from it, all of you.  28 "For this is My blood of the new covenant, which is shed for many for the remission of sins.</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0" y="0"/>
            <a:ext cx="9144000" cy="4362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1 Corinthians 11:23 For I received from the Lord that which I also delivered to you: that the Lord Jesus on the </a:t>
            </a:r>
            <a:r>
              <a:rPr lang="en-US" altLang="en-US" i="1">
                <a:effectLst/>
              </a:rPr>
              <a:t>same </a:t>
            </a:r>
            <a:r>
              <a:rPr lang="en-US" altLang="en-US">
                <a:effectLst/>
              </a:rPr>
              <a:t>night in which He was betrayed took bread;  24 and when He had given thanks, He broke </a:t>
            </a:r>
            <a:r>
              <a:rPr lang="en-US" altLang="en-US" i="1">
                <a:effectLst/>
              </a:rPr>
              <a:t>it </a:t>
            </a:r>
            <a:r>
              <a:rPr lang="en-US" altLang="en-US">
                <a:effectLst/>
              </a:rPr>
              <a:t>and said, "Take, eat; this is My body which is broken for you; do this in remembrance of Me."  25 In the same manner </a:t>
            </a:r>
            <a:r>
              <a:rPr lang="en-US" altLang="en-US" i="1">
                <a:effectLst/>
              </a:rPr>
              <a:t>He </a:t>
            </a:r>
            <a:r>
              <a:rPr lang="en-US" altLang="en-US">
                <a:effectLst/>
              </a:rPr>
              <a:t>also </a:t>
            </a:r>
            <a:r>
              <a:rPr lang="en-US" altLang="en-US" i="1">
                <a:effectLst/>
              </a:rPr>
              <a:t>took </a:t>
            </a:r>
            <a:r>
              <a:rPr lang="en-US" altLang="en-US">
                <a:effectLst/>
              </a:rPr>
              <a:t>the cup after supper, saying, "This cup is the new covenant in My blood. This do, as often as you drink </a:t>
            </a:r>
            <a:r>
              <a:rPr lang="en-US" altLang="en-US" i="1">
                <a:effectLst/>
              </a:rPr>
              <a:t>it, </a:t>
            </a:r>
            <a:r>
              <a:rPr lang="en-US" altLang="en-US">
                <a:effectLst/>
              </a:rPr>
              <a:t>in remembrance of Me."</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0" y="0"/>
            <a:ext cx="9144000" cy="3935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Romans 5:6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a:t>
            </a:r>
            <a:r>
              <a:rPr lang="en-US" altLang="en-US">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0" y="0"/>
            <a:ext cx="9144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1 Corinthians 11:26 For as often as you eat this bread and drink this cup, you proclaim the Lord's death till He comes.</a:t>
            </a:r>
            <a:r>
              <a:rPr lang="en-US" altLang="en-US">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0" y="0"/>
            <a:ext cx="914400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1 Corinthians 10:16 The cup of blessing which we bless, is it not the communion of the blood of Christ? The bread which we break, is it not the communion of the body of Christ?</a:t>
            </a:r>
            <a:r>
              <a:rPr lang="en-US" altLang="en-US">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0" y="0"/>
            <a:ext cx="914400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1 Corinthians 11:27 Therefore whoever eats this bread or drinks </a:t>
            </a:r>
            <a:r>
              <a:rPr lang="en-US" altLang="en-US" i="1">
                <a:effectLst/>
              </a:rPr>
              <a:t>this </a:t>
            </a:r>
            <a:r>
              <a:rPr lang="en-US" altLang="en-US">
                <a:effectLst/>
              </a:rPr>
              <a:t>cup of the Lord in an unworthy manner will be guilty of the body and blood of the Lord.</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0"/>
            <a:ext cx="9144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1 Corinthians 11:28 But let a man examine himself, and so let him eat of the bread and drink of the cup.</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0" y="0"/>
            <a:ext cx="9144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effectLst/>
            </a:endParaRPr>
          </a:p>
        </p:txBody>
      </p:sp>
      <p:pic>
        <p:nvPicPr>
          <p:cNvPr id="272388" name="Picture 4" descr="9608022_2a7811aa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effectLst/>
              </a:rPr>
              <a:t>Matt. 26:20 When evening had come, He sat down with the twelve</a:t>
            </a:r>
            <a:r>
              <a:rPr lang="en-US" dirty="0" smtClean="0">
                <a:effectLst/>
              </a:rPr>
              <a:t>.</a:t>
            </a:r>
          </a:p>
          <a:p>
            <a:endParaRPr lang="en-US" dirty="0">
              <a:effectLst/>
            </a:endParaRPr>
          </a:p>
          <a:p>
            <a:r>
              <a:rPr lang="en-US" dirty="0">
                <a:effectLst/>
              </a:rPr>
              <a:t>Lk. 22:14 When the hour had come, He sat down, and the twelve</a:t>
            </a:r>
            <a:r>
              <a:rPr lang="en-US" baseline="30000" dirty="0">
                <a:effectLst/>
              </a:rPr>
              <a:t>1 </a:t>
            </a:r>
            <a:r>
              <a:rPr lang="en-US" dirty="0">
                <a:effectLst/>
              </a:rPr>
              <a:t>apostles with Him. </a:t>
            </a:r>
            <a:r>
              <a:rPr lang="en-US" b="0" dirty="0">
                <a:effectLst/>
              </a:rPr>
              <a:t>Also, Mk. 14:17. </a:t>
            </a:r>
            <a:endParaRPr lang="en-US" dirty="0">
              <a:effectLst/>
            </a:endParaRPr>
          </a:p>
        </p:txBody>
      </p:sp>
    </p:spTree>
    <p:extLst>
      <p:ext uri="{BB962C8B-B14F-4D97-AF65-F5344CB8AC3E}">
        <p14:creationId xmlns:p14="http://schemas.microsoft.com/office/powerpoint/2010/main" val="1139415892"/>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1:29  The next day John saw Jesus coming toward him, and said, "Behold! The Lamb of God who takes away the sin of the world! </a:t>
            </a:r>
          </a:p>
        </p:txBody>
      </p:sp>
    </p:spTree>
    <p:extLst>
      <p:ext uri="{BB962C8B-B14F-4D97-AF65-F5344CB8AC3E}">
        <p14:creationId xmlns:p14="http://schemas.microsoft.com/office/powerpoint/2010/main" val="1974523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Exodus 12:5 says the lamb was to be without blemish.</a:t>
            </a:r>
          </a:p>
          <a:p>
            <a:r>
              <a:rPr lang="en-US" dirty="0"/>
              <a:t> </a:t>
            </a:r>
          </a:p>
          <a:p>
            <a:r>
              <a:rPr lang="en-US" dirty="0"/>
              <a:t>Jesus was without blemish because He had no sin. </a:t>
            </a:r>
          </a:p>
          <a:p>
            <a:r>
              <a:rPr lang="en-US" dirty="0"/>
              <a:t> </a:t>
            </a:r>
          </a:p>
          <a:p>
            <a:r>
              <a:rPr lang="en-US" dirty="0"/>
              <a:t>Hebrews 4:15 For we do not have a High Priest who cannot sympathize with our weaknesses, but was in all </a:t>
            </a:r>
            <a:r>
              <a:rPr lang="en-US" i="1" dirty="0"/>
              <a:t>points </a:t>
            </a:r>
            <a:r>
              <a:rPr lang="en-US" dirty="0"/>
              <a:t>tempted as </a:t>
            </a:r>
            <a:r>
              <a:rPr lang="en-US" i="1" dirty="0"/>
              <a:t>we are, yet </a:t>
            </a:r>
            <a:r>
              <a:rPr lang="en-US" dirty="0"/>
              <a:t>without sin.</a:t>
            </a:r>
          </a:p>
          <a:p>
            <a:r>
              <a:rPr lang="en-US" dirty="0"/>
              <a:t> </a:t>
            </a:r>
          </a:p>
          <a:p>
            <a:r>
              <a:rPr lang="en-US" dirty="0"/>
              <a:t>1 Peter 2:22  "Who committed no sin, Nor was deceit found in His mouth";</a:t>
            </a:r>
          </a:p>
          <a:p>
            <a:endParaRPr lang="en-US" dirty="0"/>
          </a:p>
        </p:txBody>
      </p:sp>
    </p:spTree>
    <p:extLst>
      <p:ext uri="{BB962C8B-B14F-4D97-AF65-F5344CB8AC3E}">
        <p14:creationId xmlns:p14="http://schemas.microsoft.com/office/powerpoint/2010/main" val="2557954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Exodus 12:5 says that the lamb to be offered was to be a year old, which was in the vigor of his life</a:t>
            </a:r>
            <a:r>
              <a:rPr lang="en-US" dirty="0" smtClean="0"/>
              <a:t>.</a:t>
            </a:r>
          </a:p>
          <a:p>
            <a:endParaRPr lang="en-US" dirty="0"/>
          </a:p>
          <a:p>
            <a:r>
              <a:rPr lang="en-US" dirty="0" smtClean="0"/>
              <a:t>Jesus </a:t>
            </a:r>
            <a:r>
              <a:rPr lang="en-US" dirty="0"/>
              <a:t>was offered up in the vigor of His life as He was about 33 years old. </a:t>
            </a:r>
          </a:p>
          <a:p>
            <a:r>
              <a:rPr lang="en-US" dirty="0"/>
              <a:t> </a:t>
            </a:r>
          </a:p>
        </p:txBody>
      </p:sp>
    </p:spTree>
    <p:extLst>
      <p:ext uri="{BB962C8B-B14F-4D97-AF65-F5344CB8AC3E}">
        <p14:creationId xmlns:p14="http://schemas.microsoft.com/office/powerpoint/2010/main" val="2323183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Exodus 12:5 says the lamb was to the best of the flock </a:t>
            </a:r>
          </a:p>
          <a:p>
            <a:r>
              <a:rPr lang="en-US" dirty="0"/>
              <a:t> </a:t>
            </a:r>
          </a:p>
          <a:p>
            <a:r>
              <a:rPr lang="en-US" dirty="0"/>
              <a:t>Jesus was the best because He was the Son of God.</a:t>
            </a:r>
          </a:p>
          <a:p>
            <a:r>
              <a:rPr lang="en-US" dirty="0"/>
              <a:t> </a:t>
            </a:r>
          </a:p>
          <a:p>
            <a:r>
              <a:rPr lang="en-US" dirty="0"/>
              <a:t>John 3:16  "For God so loved the world that He gave His only begotten Son, that whoever believes in Him should not perish but have everlasting life.</a:t>
            </a:r>
          </a:p>
          <a:p>
            <a:endParaRPr lang="en-US" dirty="0"/>
          </a:p>
        </p:txBody>
      </p:sp>
    </p:spTree>
    <p:extLst>
      <p:ext uri="{BB962C8B-B14F-4D97-AF65-F5344CB8AC3E}">
        <p14:creationId xmlns:p14="http://schemas.microsoft.com/office/powerpoint/2010/main" val="2788193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In Exodus 12: 5-13, we learn that the Lamb had to be slain before the salvation of Jews would happen. </a:t>
            </a:r>
          </a:p>
        </p:txBody>
      </p:sp>
    </p:spTree>
    <p:extLst>
      <p:ext uri="{BB962C8B-B14F-4D97-AF65-F5344CB8AC3E}">
        <p14:creationId xmlns:p14="http://schemas.microsoft.com/office/powerpoint/2010/main" val="4193149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Jesus had to be slain before mankind could be saved.</a:t>
            </a:r>
          </a:p>
          <a:p>
            <a:r>
              <a:rPr lang="en-US" dirty="0"/>
              <a:t> </a:t>
            </a:r>
          </a:p>
          <a:p>
            <a:r>
              <a:rPr lang="en-US" dirty="0"/>
              <a:t>Hebrews 9:24 For Christ has not entered the holy places made with hands, </a:t>
            </a:r>
            <a:r>
              <a:rPr lang="en-US" i="1" dirty="0"/>
              <a:t>which are </a:t>
            </a:r>
            <a:r>
              <a:rPr lang="en-US" dirty="0"/>
              <a:t>copies of the true, but into heaven itself, now to appear in the presence of God for us;  </a:t>
            </a:r>
            <a:r>
              <a:rPr lang="en-US" baseline="30000" dirty="0"/>
              <a:t>25</a:t>
            </a:r>
            <a:r>
              <a:rPr lang="en-US" dirty="0"/>
              <a:t> not that He should offer Himself often, as the high priest enters the Most Holy Place every year with blood of another --  </a:t>
            </a:r>
            <a:r>
              <a:rPr lang="en-US" baseline="30000" dirty="0"/>
              <a:t>26</a:t>
            </a:r>
            <a:r>
              <a:rPr lang="en-US" dirty="0"/>
              <a:t> He then would have had to suffer often since the foundation of the world; but now, once at the end of the ages, He has appeared to put away sin by the sacrifice of Himself.</a:t>
            </a:r>
          </a:p>
        </p:txBody>
      </p:sp>
    </p:spTree>
    <p:extLst>
      <p:ext uri="{BB962C8B-B14F-4D97-AF65-F5344CB8AC3E}">
        <p14:creationId xmlns:p14="http://schemas.microsoft.com/office/powerpoint/2010/main" val="173672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Exodus 12:9 says that the Lamb’s bones were not to be broken.</a:t>
            </a:r>
          </a:p>
          <a:p>
            <a:r>
              <a:rPr lang="en-US" dirty="0"/>
              <a:t> </a:t>
            </a:r>
          </a:p>
        </p:txBody>
      </p:sp>
    </p:spTree>
    <p:extLst>
      <p:ext uri="{BB962C8B-B14F-4D97-AF65-F5344CB8AC3E}">
        <p14:creationId xmlns:p14="http://schemas.microsoft.com/office/powerpoint/2010/main" val="3888309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Jesus’ bones were not broken.</a:t>
            </a:r>
          </a:p>
          <a:p>
            <a:r>
              <a:rPr lang="en-US" dirty="0"/>
              <a:t> </a:t>
            </a:r>
          </a:p>
          <a:p>
            <a:r>
              <a:rPr lang="en-US" dirty="0"/>
              <a:t>John 19: </a:t>
            </a:r>
            <a:r>
              <a:rPr lang="en-US" baseline="30000" dirty="0"/>
              <a:t>32</a:t>
            </a:r>
            <a:r>
              <a:rPr lang="en-US" dirty="0"/>
              <a:t> Then the soldiers came and broke the legs of the first and of the other who was crucified with Him.  </a:t>
            </a:r>
            <a:r>
              <a:rPr lang="en-US" baseline="30000" dirty="0"/>
              <a:t>33</a:t>
            </a:r>
            <a:r>
              <a:rPr lang="en-US" dirty="0"/>
              <a:t> But when they came to Jesus and saw that He was already dead, they did not break His legs.  </a:t>
            </a:r>
            <a:r>
              <a:rPr lang="en-US" baseline="30000" dirty="0"/>
              <a:t>34</a:t>
            </a:r>
            <a:r>
              <a:rPr lang="en-US" dirty="0"/>
              <a:t> But one of the soldiers pierced His side with a spear, and immediately blood and water came out.  </a:t>
            </a:r>
            <a:r>
              <a:rPr lang="en-US" baseline="30000" dirty="0"/>
              <a:t>35</a:t>
            </a:r>
            <a:r>
              <a:rPr lang="en-US" dirty="0"/>
              <a:t> And he who has seen has testified, and his testimony is true; and he knows that he is telling the truth, so that you may believe.  </a:t>
            </a:r>
            <a:r>
              <a:rPr lang="en-US" baseline="30000" dirty="0"/>
              <a:t>36</a:t>
            </a:r>
            <a:r>
              <a:rPr lang="en-US" dirty="0"/>
              <a:t> For these things were done that the Scripture should be fulfilled, "Not </a:t>
            </a:r>
            <a:r>
              <a:rPr lang="en-US" i="1" dirty="0"/>
              <a:t>one </a:t>
            </a:r>
            <a:r>
              <a:rPr lang="en-US" dirty="0"/>
              <a:t>of His bones shall be broken."</a:t>
            </a:r>
          </a:p>
          <a:p>
            <a:endParaRPr lang="en-US" dirty="0"/>
          </a:p>
        </p:txBody>
      </p:sp>
    </p:spTree>
    <p:extLst>
      <p:ext uri="{BB962C8B-B14F-4D97-AF65-F5344CB8AC3E}">
        <p14:creationId xmlns:p14="http://schemas.microsoft.com/office/powerpoint/2010/main" val="1894758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Exodus 12:7 says the blood of the lamb was to be sprinkled on the side post and the Lintel. </a:t>
            </a:r>
          </a:p>
          <a:p>
            <a:r>
              <a:rPr lang="en-US" dirty="0"/>
              <a:t> </a:t>
            </a:r>
          </a:p>
          <a:p>
            <a:r>
              <a:rPr lang="en-US" dirty="0"/>
              <a:t>The Blood of Jesus is to be sprinkled on the heart (Hebe. 12:22-24; 1 Pet. 1:2). </a:t>
            </a:r>
          </a:p>
        </p:txBody>
      </p:sp>
    </p:spTree>
    <p:extLst>
      <p:ext uri="{BB962C8B-B14F-4D97-AF65-F5344CB8AC3E}">
        <p14:creationId xmlns:p14="http://schemas.microsoft.com/office/powerpoint/2010/main" val="2242239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 lamb is humble and submissive (Isa. 53:7). </a:t>
            </a:r>
          </a:p>
          <a:p>
            <a:r>
              <a:rPr lang="en-US" dirty="0"/>
              <a:t> </a:t>
            </a:r>
          </a:p>
          <a:p>
            <a:r>
              <a:rPr lang="en-US" dirty="0"/>
              <a:t>Jesus was humble and submissive (Isa. 53:7-8; Acts 8:32). </a:t>
            </a:r>
          </a:p>
        </p:txBody>
      </p:sp>
    </p:spTree>
    <p:extLst>
      <p:ext uri="{BB962C8B-B14F-4D97-AF65-F5344CB8AC3E}">
        <p14:creationId xmlns:p14="http://schemas.microsoft.com/office/powerpoint/2010/main" val="2145391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effectLst/>
              </a:rPr>
              <a:t>Matthew 26; Mark. 14; Luke </a:t>
            </a:r>
            <a:r>
              <a:rPr lang="en-US" dirty="0" smtClean="0">
                <a:effectLst/>
              </a:rPr>
              <a:t>22, </a:t>
            </a:r>
            <a:r>
              <a:rPr lang="en-US" dirty="0">
                <a:effectLst/>
              </a:rPr>
              <a:t>1 Cor. 11</a:t>
            </a:r>
            <a:endParaRPr lang="en-US" altLang="en-US" dirty="0" smtClean="0">
              <a:effectLst/>
            </a:endParaRPr>
          </a:p>
        </p:txBody>
      </p:sp>
    </p:spTree>
    <p:extLst>
      <p:ext uri="{BB962C8B-B14F-4D97-AF65-F5344CB8AC3E}">
        <p14:creationId xmlns:p14="http://schemas.microsoft.com/office/powerpoint/2010/main" val="2837763394"/>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Exodus 12:8 says that the lamb must be eaten.</a:t>
            </a:r>
          </a:p>
          <a:p>
            <a:r>
              <a:rPr lang="en-US" dirty="0"/>
              <a:t> </a:t>
            </a:r>
          </a:p>
          <a:p>
            <a:r>
              <a:rPr lang="en-US" dirty="0"/>
              <a:t>Jesus must be eaten.  </a:t>
            </a:r>
          </a:p>
          <a:p>
            <a:r>
              <a:rPr lang="en-US" dirty="0"/>
              <a:t> </a:t>
            </a:r>
          </a:p>
          <a:p>
            <a:r>
              <a:rPr lang="en-US" dirty="0"/>
              <a:t>John 6:51 "I am the living bread which came down from heaven. If anyone eats of this bread, he will live forever; and the bread that I shall give is My flesh, which I shall give for the life of the world."</a:t>
            </a:r>
          </a:p>
          <a:p>
            <a:endParaRPr lang="en-US" dirty="0"/>
          </a:p>
        </p:txBody>
      </p:sp>
    </p:spTree>
    <p:extLst>
      <p:ext uri="{BB962C8B-B14F-4D97-AF65-F5344CB8AC3E}">
        <p14:creationId xmlns:p14="http://schemas.microsoft.com/office/powerpoint/2010/main" val="329469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In Exodus 12:14-28, the Passover was celebrated yearly. </a:t>
            </a:r>
          </a:p>
          <a:p>
            <a:r>
              <a:rPr lang="en-US" dirty="0"/>
              <a:t> </a:t>
            </a:r>
          </a:p>
          <a:p>
            <a:r>
              <a:rPr lang="en-US" dirty="0"/>
              <a:t>The death of Jesus is celebrated weekly. </a:t>
            </a:r>
          </a:p>
          <a:p>
            <a:r>
              <a:rPr lang="en-US" dirty="0"/>
              <a:t> </a:t>
            </a:r>
          </a:p>
          <a:p>
            <a:r>
              <a:rPr lang="en-US" dirty="0"/>
              <a:t>Matthew 26:26 And as they were eating, Jesus took bread, blessed and broke </a:t>
            </a:r>
            <a:r>
              <a:rPr lang="en-US" i="1" dirty="0"/>
              <a:t>it, </a:t>
            </a:r>
            <a:r>
              <a:rPr lang="en-US" dirty="0"/>
              <a:t>and gave </a:t>
            </a:r>
            <a:r>
              <a:rPr lang="en-US" i="1" dirty="0"/>
              <a:t>it </a:t>
            </a:r>
            <a:r>
              <a:rPr lang="en-US" dirty="0"/>
              <a:t>to the disciples and said, "Take, eat; this is My body."  </a:t>
            </a:r>
            <a:r>
              <a:rPr lang="en-US" baseline="30000" dirty="0"/>
              <a:t>27</a:t>
            </a:r>
            <a:r>
              <a:rPr lang="en-US" dirty="0"/>
              <a:t> Then He took the cup, and gave thanks, and gave </a:t>
            </a:r>
            <a:r>
              <a:rPr lang="en-US" i="1" dirty="0"/>
              <a:t>it </a:t>
            </a:r>
            <a:r>
              <a:rPr lang="en-US" dirty="0"/>
              <a:t>to them, saying, "Drink from it, all of you.  </a:t>
            </a:r>
            <a:r>
              <a:rPr lang="en-US" baseline="30000" dirty="0"/>
              <a:t>28</a:t>
            </a:r>
            <a:r>
              <a:rPr lang="en-US" dirty="0"/>
              <a:t> "For this is My blood of the new covenant, which is shed for many for the remission of sins.  </a:t>
            </a:r>
            <a:r>
              <a:rPr lang="en-US" baseline="30000" dirty="0"/>
              <a:t>29</a:t>
            </a:r>
            <a:r>
              <a:rPr lang="en-US" dirty="0"/>
              <a:t> "But I say to you, I will not drink of this fruit of the vine from now on until that day when I drink it new with you in My Father's kingdom."</a:t>
            </a:r>
          </a:p>
        </p:txBody>
      </p:sp>
    </p:spTree>
    <p:extLst>
      <p:ext uri="{BB962C8B-B14F-4D97-AF65-F5344CB8AC3E}">
        <p14:creationId xmlns:p14="http://schemas.microsoft.com/office/powerpoint/2010/main" val="3061093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20:7 Now on the first </a:t>
            </a:r>
            <a:r>
              <a:rPr lang="en-US" i="1" dirty="0"/>
              <a:t>day </a:t>
            </a:r>
            <a:r>
              <a:rPr lang="en-US" dirty="0"/>
              <a:t>of the week, when the disciples came together to break bread,</a:t>
            </a:r>
          </a:p>
        </p:txBody>
      </p:sp>
    </p:spTree>
    <p:extLst>
      <p:ext uri="{BB962C8B-B14F-4D97-AF65-F5344CB8AC3E}">
        <p14:creationId xmlns:p14="http://schemas.microsoft.com/office/powerpoint/2010/main" val="3345475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11:23 For I received from the Lord that which I also delivered to you: that the Lord Jesus on the </a:t>
            </a:r>
            <a:r>
              <a:rPr lang="en-US" i="1" dirty="0"/>
              <a:t>same </a:t>
            </a:r>
            <a:r>
              <a:rPr lang="en-US" dirty="0"/>
              <a:t>night in which He was betrayed took bread;  </a:t>
            </a:r>
            <a:r>
              <a:rPr lang="en-US" baseline="30000" dirty="0"/>
              <a:t>24</a:t>
            </a:r>
            <a:r>
              <a:rPr lang="en-US" dirty="0"/>
              <a:t> and when He had given thanks, He broke </a:t>
            </a:r>
            <a:r>
              <a:rPr lang="en-US" i="1" dirty="0"/>
              <a:t>it </a:t>
            </a:r>
            <a:r>
              <a:rPr lang="en-US" dirty="0"/>
              <a:t>and said, "Take, eat; this is My body which is broken for you; do this in remembrance of Me."  </a:t>
            </a:r>
            <a:r>
              <a:rPr lang="en-US" baseline="30000" dirty="0"/>
              <a:t>25</a:t>
            </a:r>
            <a:r>
              <a:rPr lang="en-US" dirty="0"/>
              <a:t> In the same manner </a:t>
            </a:r>
            <a:r>
              <a:rPr lang="en-US" i="1" dirty="0"/>
              <a:t>He </a:t>
            </a:r>
            <a:r>
              <a:rPr lang="en-US" dirty="0"/>
              <a:t>also </a:t>
            </a:r>
            <a:r>
              <a:rPr lang="en-US" i="1" dirty="0"/>
              <a:t>took </a:t>
            </a:r>
            <a:r>
              <a:rPr lang="en-US" dirty="0"/>
              <a:t>the cup after supper, saying, "This cup is the new covenant in My blood. This do, as often as you drink </a:t>
            </a:r>
            <a:r>
              <a:rPr lang="en-US" i="1" dirty="0"/>
              <a:t>it, </a:t>
            </a:r>
            <a:r>
              <a:rPr lang="en-US" dirty="0"/>
              <a:t>in remembrance of Me."  </a:t>
            </a:r>
            <a:r>
              <a:rPr lang="en-US" baseline="30000" dirty="0"/>
              <a:t>26</a:t>
            </a:r>
            <a:r>
              <a:rPr lang="en-US" dirty="0"/>
              <a:t> For as often as you eat this bread and drink this cup, you proclaim the Lord's death till He comes.  </a:t>
            </a:r>
          </a:p>
        </p:txBody>
      </p:sp>
    </p:spTree>
    <p:extLst>
      <p:ext uri="{BB962C8B-B14F-4D97-AF65-F5344CB8AC3E}">
        <p14:creationId xmlns:p14="http://schemas.microsoft.com/office/powerpoint/2010/main" val="3594724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27</a:t>
            </a:r>
            <a:r>
              <a:rPr lang="en-US" dirty="0"/>
              <a:t> Therefore whoever eats this bread or drinks </a:t>
            </a:r>
            <a:r>
              <a:rPr lang="en-US" i="1" dirty="0"/>
              <a:t>this </a:t>
            </a:r>
            <a:r>
              <a:rPr lang="en-US" dirty="0"/>
              <a:t>cup of the Lord in an unworthy manner will be guilty of the body and blood of the Lord.  </a:t>
            </a:r>
            <a:r>
              <a:rPr lang="en-US" baseline="30000" dirty="0"/>
              <a:t>28</a:t>
            </a:r>
            <a:r>
              <a:rPr lang="en-US" dirty="0"/>
              <a:t> But let a man examine himself, and so let him eat of the bread and drink of the cup.  </a:t>
            </a:r>
            <a:r>
              <a:rPr lang="en-US" baseline="30000" dirty="0"/>
              <a:t>29</a:t>
            </a:r>
            <a:r>
              <a:rPr lang="en-US" dirty="0"/>
              <a:t> For he who eats and drinks in an unworthy manner eats and drinks judgment to himself, not discerning the Lord's body.</a:t>
            </a:r>
          </a:p>
        </p:txBody>
      </p:sp>
    </p:spTree>
    <p:extLst>
      <p:ext uri="{BB962C8B-B14F-4D97-AF65-F5344CB8AC3E}">
        <p14:creationId xmlns:p14="http://schemas.microsoft.com/office/powerpoint/2010/main" val="1876062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Exodus 12:43 And the LORD said to Moses and Aaron, "This </a:t>
            </a:r>
            <a:r>
              <a:rPr lang="en-US" i="1" dirty="0"/>
              <a:t>is </a:t>
            </a:r>
            <a:r>
              <a:rPr lang="en-US" dirty="0"/>
              <a:t>the ordinance of the Passover: No foreigner shall eat it.  </a:t>
            </a:r>
            <a:r>
              <a:rPr lang="en-US" baseline="30000" dirty="0"/>
              <a:t>44</a:t>
            </a:r>
            <a:r>
              <a:rPr lang="en-US" dirty="0"/>
              <a:t> "But every man's servant who is bought for money, when you have circumcised him, then he may eat it.  </a:t>
            </a:r>
            <a:r>
              <a:rPr lang="en-US" baseline="30000" dirty="0"/>
              <a:t>45</a:t>
            </a:r>
            <a:r>
              <a:rPr lang="en-US" dirty="0"/>
              <a:t> "A sojourner and a hired servant shall not eat it.  </a:t>
            </a:r>
            <a:r>
              <a:rPr lang="en-US" baseline="30000" dirty="0"/>
              <a:t>46</a:t>
            </a:r>
            <a:r>
              <a:rPr lang="en-US" dirty="0"/>
              <a:t> "In one house it shall be eaten; you shall not carry any of the flesh outside the house, nor shall you break one of its bones.  </a:t>
            </a:r>
            <a:r>
              <a:rPr lang="en-US" baseline="30000" dirty="0"/>
              <a:t>47</a:t>
            </a:r>
            <a:r>
              <a:rPr lang="en-US" dirty="0"/>
              <a:t> "All the congregation of Israel shall keep it.  </a:t>
            </a:r>
            <a:r>
              <a:rPr lang="en-US" baseline="30000" dirty="0"/>
              <a:t>48</a:t>
            </a:r>
            <a:r>
              <a:rPr lang="en-US" dirty="0"/>
              <a:t> "And when a stranger dwells with you </a:t>
            </a:r>
            <a:r>
              <a:rPr lang="en-US" i="1" dirty="0"/>
              <a:t>and wants </a:t>
            </a:r>
            <a:r>
              <a:rPr lang="en-US" dirty="0"/>
              <a:t>to keep the Passover to the LORD, let all his males be circumcised, and then let him come near and keep it; and he shall be as a native of the land. For no uncircumcised person shall eat it.</a:t>
            </a:r>
          </a:p>
        </p:txBody>
      </p:sp>
    </p:spTree>
    <p:extLst>
      <p:ext uri="{BB962C8B-B14F-4D97-AF65-F5344CB8AC3E}">
        <p14:creationId xmlns:p14="http://schemas.microsoft.com/office/powerpoint/2010/main" val="1060253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2: </a:t>
            </a:r>
            <a:r>
              <a:rPr lang="en-US" baseline="30000" dirty="0"/>
              <a:t>11</a:t>
            </a:r>
            <a:r>
              <a:rPr lang="en-US" dirty="0"/>
              <a:t> In Him you were also circumcised with the circumcision made without hands, by putting off the body of the sins of the flesh, by the circumcision of Christ,  </a:t>
            </a:r>
            <a:r>
              <a:rPr lang="en-US" baseline="30000" dirty="0"/>
              <a:t>12</a:t>
            </a:r>
            <a:r>
              <a:rPr lang="en-US" dirty="0"/>
              <a:t> buried with Him in baptism, in which you also were raised with </a:t>
            </a:r>
            <a:r>
              <a:rPr lang="en-US" i="1" dirty="0"/>
              <a:t>Him </a:t>
            </a:r>
            <a:r>
              <a:rPr lang="en-US" dirty="0"/>
              <a:t>through faith in the working of God, who raised Him from the dead.</a:t>
            </a:r>
          </a:p>
          <a:p>
            <a:r>
              <a:rPr lang="en-US" dirty="0"/>
              <a:t> </a:t>
            </a:r>
          </a:p>
        </p:txBody>
      </p:sp>
    </p:spTree>
    <p:extLst>
      <p:ext uri="{BB962C8B-B14F-4D97-AF65-F5344CB8AC3E}">
        <p14:creationId xmlns:p14="http://schemas.microsoft.com/office/powerpoint/2010/main" val="1534958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10:</a:t>
            </a:r>
            <a:r>
              <a:rPr lang="en-US" baseline="30000" dirty="0"/>
              <a:t>6</a:t>
            </a:r>
            <a:r>
              <a:rPr lang="en-US" dirty="0"/>
              <a:t> The cup of blessing which we bless, is it not the communion of the blood of Christ? The bread which we break, is it not the communion of the body of Christ?  </a:t>
            </a:r>
            <a:r>
              <a:rPr lang="en-US" baseline="30000" dirty="0"/>
              <a:t>17</a:t>
            </a:r>
            <a:r>
              <a:rPr lang="en-US" dirty="0"/>
              <a:t> For we, </a:t>
            </a:r>
            <a:r>
              <a:rPr lang="en-US" i="1" dirty="0"/>
              <a:t>though </a:t>
            </a:r>
            <a:r>
              <a:rPr lang="en-US" dirty="0"/>
              <a:t>many, are one bread </a:t>
            </a:r>
            <a:r>
              <a:rPr lang="en-US" i="1" dirty="0"/>
              <a:t>and </a:t>
            </a:r>
            <a:r>
              <a:rPr lang="en-US" dirty="0"/>
              <a:t>one body; for we all partake of that one bread.</a:t>
            </a:r>
          </a:p>
        </p:txBody>
      </p:sp>
    </p:spTree>
    <p:extLst>
      <p:ext uri="{BB962C8B-B14F-4D97-AF65-F5344CB8AC3E}">
        <p14:creationId xmlns:p14="http://schemas.microsoft.com/office/powerpoint/2010/main" val="3404915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effectLst/>
              </a:rPr>
              <a:t>Lk. 22:15 Then He said to them, "With </a:t>
            </a:r>
            <a:r>
              <a:rPr lang="en-US" i="1" dirty="0">
                <a:effectLst/>
              </a:rPr>
              <a:t>fervent </a:t>
            </a:r>
            <a:r>
              <a:rPr lang="en-US" dirty="0">
                <a:effectLst/>
              </a:rPr>
              <a:t>desire I have desired to eat this Passover with you before I suffer;  </a:t>
            </a:r>
            <a:r>
              <a:rPr lang="en-US" baseline="30000" dirty="0">
                <a:effectLst/>
              </a:rPr>
              <a:t>16</a:t>
            </a:r>
            <a:r>
              <a:rPr lang="en-US" dirty="0">
                <a:effectLst/>
              </a:rPr>
              <a:t> "for I say to you, I will no longer eat of it until it is fulfilled in the kingdom of God."  </a:t>
            </a:r>
            <a:r>
              <a:rPr lang="en-US" baseline="30000" dirty="0">
                <a:effectLst/>
              </a:rPr>
              <a:t>17</a:t>
            </a:r>
            <a:r>
              <a:rPr lang="en-US" dirty="0">
                <a:effectLst/>
              </a:rPr>
              <a:t> Then He took the cup, and gave thanks, and said, "Take this and divide </a:t>
            </a:r>
            <a:r>
              <a:rPr lang="en-US" i="1" dirty="0">
                <a:effectLst/>
              </a:rPr>
              <a:t>it </a:t>
            </a:r>
            <a:r>
              <a:rPr lang="en-US" dirty="0">
                <a:effectLst/>
              </a:rPr>
              <a:t>among yourselves;  </a:t>
            </a:r>
            <a:r>
              <a:rPr lang="en-US" baseline="30000" dirty="0">
                <a:effectLst/>
              </a:rPr>
              <a:t>18</a:t>
            </a:r>
            <a:r>
              <a:rPr lang="en-US" dirty="0">
                <a:effectLst/>
              </a:rPr>
              <a:t> "for I say to you, I will not drink of the fruit of the vine until the kingdom of God comes."  </a:t>
            </a:r>
            <a:r>
              <a:rPr lang="en-US" baseline="30000" dirty="0">
                <a:effectLst/>
              </a:rPr>
              <a:t>19</a:t>
            </a:r>
            <a:r>
              <a:rPr lang="en-US" dirty="0">
                <a:effectLst/>
              </a:rPr>
              <a:t> And He took bread, gave thanks and broke </a:t>
            </a:r>
            <a:r>
              <a:rPr lang="en-US" i="1" dirty="0">
                <a:effectLst/>
              </a:rPr>
              <a:t>it</a:t>
            </a:r>
            <a:r>
              <a:rPr lang="en-US" dirty="0">
                <a:effectLst/>
              </a:rPr>
              <a:t>, and gave </a:t>
            </a:r>
            <a:r>
              <a:rPr lang="en-US" i="1" dirty="0">
                <a:effectLst/>
              </a:rPr>
              <a:t>it </a:t>
            </a:r>
            <a:r>
              <a:rPr lang="en-US" dirty="0">
                <a:effectLst/>
              </a:rPr>
              <a:t>to them, saying, "This is My body which is given for you; do this in remembrance of Me."  </a:t>
            </a:r>
            <a:r>
              <a:rPr lang="en-US" baseline="30000" dirty="0">
                <a:effectLst/>
              </a:rPr>
              <a:t>20</a:t>
            </a:r>
            <a:r>
              <a:rPr lang="en-US" dirty="0">
                <a:effectLst/>
              </a:rPr>
              <a:t> Likewise He also </a:t>
            </a:r>
            <a:r>
              <a:rPr lang="en-US" i="1" dirty="0">
                <a:effectLst/>
              </a:rPr>
              <a:t>took </a:t>
            </a:r>
            <a:r>
              <a:rPr lang="en-US" dirty="0">
                <a:effectLst/>
              </a:rPr>
              <a:t>the cup after supper, saying, "This cup </a:t>
            </a:r>
            <a:r>
              <a:rPr lang="en-US" i="1" dirty="0">
                <a:effectLst/>
              </a:rPr>
              <a:t>is </a:t>
            </a:r>
            <a:r>
              <a:rPr lang="en-US" dirty="0">
                <a:effectLst/>
              </a:rPr>
              <a:t>the new covenant in My blood, which is shed for you.</a:t>
            </a:r>
          </a:p>
        </p:txBody>
      </p:sp>
    </p:spTree>
    <p:extLst>
      <p:ext uri="{BB962C8B-B14F-4D97-AF65-F5344CB8AC3E}">
        <p14:creationId xmlns:p14="http://schemas.microsoft.com/office/powerpoint/2010/main" val="183170023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0" y="0"/>
            <a:ext cx="9144000" cy="47894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Didache 14:1 But every Lord's day do ye gather yourselves together, and break bread, and give thanksgiving after having confessed your transgressions, that your sacrifice may be pure.  2 But let no one that is at variance with his fellow come together with you, until they be reconciled, that your sacrifice may not be profaned.  3 For this is that which was spoken by the Lord: In every place and time offer to me a pure sacrifice; for I am a great King, saith the Lord, and my name is wonderful among the nations.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0" y="0"/>
            <a:ext cx="9144000" cy="2227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Didache 9:5 But let no one eat or drink of your Thanksgiving (Eucharist), but they who have been baptized into the name of the Lord; for concerning this also the Lord hath said, Give not that which is holy to the dogs.</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0" y="0"/>
            <a:ext cx="9144000" cy="6070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effectLst/>
              </a:rPr>
              <a:t>And on the day called Sunday, all who live in the cities or in the country gather together in one place. </a:t>
            </a:r>
          </a:p>
          <a:p>
            <a:endParaRPr lang="en-US" altLang="en-US">
              <a:effectLst/>
            </a:endParaRPr>
          </a:p>
          <a:p>
            <a:r>
              <a:rPr lang="en-US" altLang="en-US">
                <a:effectLst/>
              </a:rPr>
              <a:t>…. Then [the Eucharist] is distributed to everyone, and everyone participates in that over which thanks have been given. </a:t>
            </a:r>
          </a:p>
          <a:p>
            <a:endParaRPr lang="en-US" altLang="en-US">
              <a:effectLst/>
            </a:endParaRPr>
          </a:p>
          <a:p>
            <a:r>
              <a:rPr lang="en-US" altLang="en-US">
                <a:effectLst/>
              </a:rPr>
              <a:t>…. But Sunday is the day on which we all hold our common assembly, because it is the first day on which God, having wrought a change in the darkness and matter, made the world; and Jesus Christ our Saviour on the same day rose from the dead.</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0" y="0"/>
            <a:ext cx="9144000" cy="30813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rPr>
              <a:t>...the early church writers from Barnabas, Justin Martyr, Irenaeus, to Clement of Alexandria, Origen and Cyprian, all with one consent, declare that the church observed the first day of the week. They are equally agreed that the Lord's Supper was observed weekly, on the first day of the week.</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0" y="0"/>
            <a:ext cx="9144000" cy="6045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600">
                <a:effectLst/>
              </a:rPr>
              <a:t>1 Corinthians 11:17 Now in giving these instructions I do not praise </a:t>
            </a:r>
            <a:r>
              <a:rPr lang="en-US" altLang="en-US" sz="2600" i="1">
                <a:effectLst/>
              </a:rPr>
              <a:t>you, </a:t>
            </a:r>
            <a:r>
              <a:rPr lang="en-US" altLang="en-US" sz="2600">
                <a:effectLst/>
              </a:rPr>
              <a:t>since you come together not for the better but for the worse.  18 For first of all, when you come together as a church, I hear that there are divisions among you, and in part I believe it.  19 For there must also be factions among you, that those who are approved may be recognized among you.  20 Therefore when you come together in one place, it is not to eat the Lord's Supper.  21 For in eating, each one takes his own supper ahead of </a:t>
            </a:r>
            <a:r>
              <a:rPr lang="en-US" altLang="en-US" sz="2600" i="1">
                <a:effectLst/>
              </a:rPr>
              <a:t>others; </a:t>
            </a:r>
            <a:r>
              <a:rPr lang="en-US" altLang="en-US" sz="2600">
                <a:effectLst/>
              </a:rPr>
              <a:t>and one is hungry and another is drunk.  22 What! Do you not have houses to eat and drink in? Or do you despise the church of God and shame those who have nothing? What shall I say to you? Shall I praise you in this? I do not praise </a:t>
            </a:r>
            <a:r>
              <a:rPr lang="en-US" altLang="en-US" sz="2600" i="1">
                <a:effectLst/>
              </a:rPr>
              <a:t>you.</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Tahoma" panose="020B060403050404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1918</Words>
  <Application>Microsoft Office PowerPoint</Application>
  <PresentationFormat>On-screen Show (4:3)</PresentationFormat>
  <Paragraphs>91</Paragraphs>
  <Slides>37</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27</cp:revision>
  <dcterms:created xsi:type="dcterms:W3CDTF">2006-12-19T00:50:39Z</dcterms:created>
  <dcterms:modified xsi:type="dcterms:W3CDTF">2016-02-13T08:02:49Z</dcterms:modified>
</cp:coreProperties>
</file>